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73" r:id="rId3"/>
    <p:sldId id="270" r:id="rId4"/>
    <p:sldId id="272" r:id="rId5"/>
    <p:sldId id="274" r:id="rId6"/>
    <p:sldId id="271" r:id="rId7"/>
    <p:sldId id="275" r:id="rId8"/>
    <p:sldId id="276" r:id="rId9"/>
    <p:sldId id="277" r:id="rId10"/>
    <p:sldId id="268" r:id="rId11"/>
    <p:sldId id="269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3059"/>
  </p:normalViewPr>
  <p:slideViewPr>
    <p:cSldViewPr snapToGrid="0" snapToObjects="1">
      <p:cViewPr varScale="1">
        <p:scale>
          <a:sx n="59" d="100"/>
          <a:sy n="59" d="100"/>
        </p:scale>
        <p:origin x="100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6/23/18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0900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6/23/18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97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6/23/18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1452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6/23/18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776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6/23/18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79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6/23/18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148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6/23/18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375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6/23/18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6/23/18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04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6/23/18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6498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70BA1CFD-BFF0-48BC-9BA5-4974D7A6AB15}" type="datetimeFigureOut">
              <a:rPr lang="en-US" smtClean="0"/>
              <a:t>6/23/18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310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A1CFD-BFF0-48BC-9BA5-4974D7A6AB15}" type="datetimeFigureOut">
              <a:rPr lang="en-US" smtClean="0"/>
              <a:t>6/23/18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3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r.org/templates/search/index.php?searchinput=Parlez-vous+fran%C3%A7ais" TargetMode="External"/><Relationship Id="rId2" Type="http://schemas.openxmlformats.org/officeDocument/2006/relationships/hyperlink" Target="https://www.npr.org/sections/health-shots/2017/07/06/535608442/architecture-of-an-asylum-tracks-history-of-u-s-treatment-of-mental-illnes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BM0P1IvlEw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1euhGUKIR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1175658"/>
            <a:ext cx="7542212" cy="1654628"/>
          </a:xfrm>
        </p:spPr>
        <p:txBody>
          <a:bodyPr/>
          <a:lstStyle/>
          <a:p>
            <a:r>
              <a:rPr lang="en-US" dirty="0"/>
              <a:t>Skills for Success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3548743"/>
            <a:ext cx="7542212" cy="2713105"/>
          </a:xfrm>
        </p:spPr>
        <p:txBody>
          <a:bodyPr>
            <a:noAutofit/>
          </a:bodyPr>
          <a:lstStyle/>
          <a:p>
            <a:r>
              <a:rPr lang="en-US" sz="3200" dirty="0"/>
              <a:t>How can students develop skills that might enhance success in AP Psychology and subsequent future learning opportunities?</a:t>
            </a:r>
          </a:p>
        </p:txBody>
      </p:sp>
    </p:spTree>
    <p:extLst>
      <p:ext uri="{BB962C8B-B14F-4D97-AF65-F5344CB8AC3E}">
        <p14:creationId xmlns:p14="http://schemas.microsoft.com/office/powerpoint/2010/main" val="2992350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Socratic Seminar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One: Select appropriate text (p. 2-3 or 4)</a:t>
            </a:r>
          </a:p>
          <a:p>
            <a:r>
              <a:rPr lang="en-US" dirty="0"/>
              <a:t>Step Two: Prepare for seminar (leader develops open ended question from text)</a:t>
            </a:r>
          </a:p>
          <a:p>
            <a:r>
              <a:rPr lang="en-US" dirty="0"/>
              <a:t>Step Three: Contracting (explain the process)</a:t>
            </a:r>
          </a:p>
          <a:p>
            <a:r>
              <a:rPr lang="en-US" dirty="0"/>
              <a:t>Step Four: The Socratic Seminar (fishbowl may be used-participants and observers)</a:t>
            </a:r>
          </a:p>
          <a:p>
            <a:r>
              <a:rPr lang="en-US" dirty="0"/>
              <a:t>Step Five: Reflection and Evaluation</a:t>
            </a:r>
          </a:p>
        </p:txBody>
      </p:sp>
    </p:spTree>
    <p:extLst>
      <p:ext uri="{BB962C8B-B14F-4D97-AF65-F5344CB8AC3E}">
        <p14:creationId xmlns:p14="http://schemas.microsoft.com/office/powerpoint/2010/main" val="2830974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Ended Question from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8"/>
            <a:ext cx="7907338" cy="4645212"/>
          </a:xfrm>
        </p:spPr>
        <p:txBody>
          <a:bodyPr>
            <a:normAutofit/>
          </a:bodyPr>
          <a:lstStyle/>
          <a:p>
            <a:r>
              <a:rPr lang="en-US" dirty="0"/>
              <a:t>Select one of the readings and one group to participate in.</a:t>
            </a:r>
          </a:p>
          <a:p>
            <a:pPr lvl="1"/>
            <a:r>
              <a:rPr lang="en-US" dirty="0"/>
              <a:t>College is not the 13</a:t>
            </a:r>
            <a:r>
              <a:rPr lang="en-US" baseline="30000" dirty="0"/>
              <a:t>th</a:t>
            </a:r>
            <a:r>
              <a:rPr lang="en-US" dirty="0"/>
              <a:t> Grade, Drew Appleby</a:t>
            </a:r>
          </a:p>
          <a:p>
            <a:pPr lvl="1"/>
            <a:r>
              <a:rPr lang="en-US" dirty="0"/>
              <a:t>We are teaching GRIT the wrong way, David </a:t>
            </a:r>
            <a:r>
              <a:rPr lang="en-US" dirty="0" err="1"/>
              <a:t>DeSteno</a:t>
            </a:r>
            <a:endParaRPr lang="en-US" dirty="0"/>
          </a:p>
          <a:p>
            <a:r>
              <a:rPr lang="en-US" dirty="0"/>
              <a:t>Open Ended Questions:</a:t>
            </a:r>
          </a:p>
          <a:p>
            <a:r>
              <a:rPr lang="en-US" b="1" dirty="0"/>
              <a:t>Reading #1: In what ways is college not the 13</a:t>
            </a:r>
            <a:r>
              <a:rPr lang="en-US" b="1" baseline="30000" dirty="0"/>
              <a:t>th</a:t>
            </a:r>
            <a:r>
              <a:rPr lang="en-US" b="1" dirty="0"/>
              <a:t> grade?  What can we do to help our students realize this concept and overcome the hurdles of freshman year?</a:t>
            </a:r>
          </a:p>
          <a:p>
            <a:r>
              <a:rPr lang="en-US" b="1" dirty="0"/>
              <a:t>Reading #2:  What’s GRIT?  What type of GRIT should we be teaching to allow for greater success of our students in their futures?</a:t>
            </a:r>
          </a:p>
          <a:p>
            <a:pPr marL="403225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231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What do you feel are the academic skills students most need to be successful in  high academic classes?</a:t>
            </a:r>
          </a:p>
        </p:txBody>
      </p:sp>
    </p:spTree>
    <p:extLst>
      <p:ext uri="{BB962C8B-B14F-4D97-AF65-F5344CB8AC3E}">
        <p14:creationId xmlns:p14="http://schemas.microsoft.com/office/powerpoint/2010/main" val="1311488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Categories for Additional skills for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86" y="1654629"/>
            <a:ext cx="8447313" cy="4419600"/>
          </a:xfrm>
        </p:spPr>
        <p:txBody>
          <a:bodyPr>
            <a:noAutofit/>
          </a:bodyPr>
          <a:lstStyle/>
          <a:p>
            <a:r>
              <a:rPr lang="en-US" sz="3600" dirty="0"/>
              <a:t>Listening Skills (Note Taking Listening_habits-3)</a:t>
            </a:r>
          </a:p>
          <a:p>
            <a:r>
              <a:rPr lang="en-US" sz="3600" dirty="0"/>
              <a:t>Note-taking Skills (Lecture)</a:t>
            </a:r>
          </a:p>
          <a:p>
            <a:r>
              <a:rPr lang="en-US" sz="3600" dirty="0"/>
              <a:t>Note-taking Skills (Academic Reading)</a:t>
            </a:r>
          </a:p>
          <a:p>
            <a:r>
              <a:rPr lang="en-US" sz="3600" dirty="0"/>
              <a:t>Thinking Critically and Visibly</a:t>
            </a:r>
          </a:p>
          <a:p>
            <a:r>
              <a:rPr lang="en-US" sz="3600" dirty="0"/>
              <a:t>Vocabulary (in M/C Monster session)</a:t>
            </a:r>
          </a:p>
        </p:txBody>
      </p:sp>
    </p:spTree>
    <p:extLst>
      <p:ext uri="{BB962C8B-B14F-4D97-AF65-F5344CB8AC3E}">
        <p14:creationId xmlns:p14="http://schemas.microsoft.com/office/powerpoint/2010/main" val="1086119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Listening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What can be done about listening?</a:t>
            </a:r>
          </a:p>
          <a:p>
            <a:r>
              <a:rPr lang="en-US" sz="3600" dirty="0"/>
              <a:t>Do your students “listen” well?</a:t>
            </a:r>
          </a:p>
          <a:p>
            <a:r>
              <a:rPr lang="en-US" sz="3600" dirty="0"/>
              <a:t>What can be done about listening?</a:t>
            </a:r>
          </a:p>
        </p:txBody>
      </p:sp>
    </p:spTree>
    <p:extLst>
      <p:ext uri="{BB962C8B-B14F-4D97-AF65-F5344CB8AC3E}">
        <p14:creationId xmlns:p14="http://schemas.microsoft.com/office/powerpoint/2010/main" val="486288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Listening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397000"/>
            <a:ext cx="7581901" cy="4439024"/>
          </a:xfrm>
        </p:spPr>
        <p:txBody>
          <a:bodyPr>
            <a:normAutofit/>
          </a:bodyPr>
          <a:lstStyle/>
          <a:p>
            <a:r>
              <a:rPr lang="en-US" dirty="0"/>
              <a:t>See provided article: Note taking listening habits, “What Can Be Done About Listening”</a:t>
            </a:r>
            <a:endParaRPr lang="en-US" b="0" dirty="0"/>
          </a:p>
          <a:p>
            <a:r>
              <a:rPr lang="en-US" dirty="0"/>
              <a:t>Note: The date of the article, what has changed?</a:t>
            </a:r>
            <a:endParaRPr lang="en-US" b="0" dirty="0"/>
          </a:p>
          <a:p>
            <a:r>
              <a:rPr lang="en-US" sz="3200" dirty="0"/>
              <a:t>Suggested ways to enhance listening:</a:t>
            </a:r>
            <a:endParaRPr lang="en-US" sz="3200" b="0" dirty="0"/>
          </a:p>
          <a:p>
            <a:pPr lvl="1"/>
            <a:r>
              <a:rPr lang="en-US" sz="3200" dirty="0"/>
              <a:t>Anticipate the next point</a:t>
            </a:r>
            <a:endParaRPr lang="en-US" sz="3200" b="0" dirty="0"/>
          </a:p>
          <a:p>
            <a:pPr lvl="1"/>
            <a:r>
              <a:rPr lang="en-US" sz="3200" dirty="0"/>
              <a:t>Identify supporting material</a:t>
            </a:r>
            <a:endParaRPr lang="en-US" sz="3200" b="0" dirty="0"/>
          </a:p>
          <a:p>
            <a:pPr lvl="1"/>
            <a:r>
              <a:rPr lang="en-US" sz="3200" dirty="0"/>
              <a:t>Recapitulating</a:t>
            </a:r>
            <a:endParaRPr lang="en-US" sz="3200" b="0" dirty="0"/>
          </a:p>
          <a:p>
            <a:r>
              <a:rPr lang="en-US" dirty="0"/>
              <a:t>Dartmouth College (2001)</a:t>
            </a:r>
          </a:p>
        </p:txBody>
      </p:sp>
    </p:spTree>
    <p:extLst>
      <p:ext uri="{BB962C8B-B14F-4D97-AF65-F5344CB8AC3E}">
        <p14:creationId xmlns:p14="http://schemas.microsoft.com/office/powerpoint/2010/main" val="1545356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"/>
            <a:ext cx="6571343" cy="522514"/>
          </a:xfrm>
        </p:spPr>
        <p:txBody>
          <a:bodyPr>
            <a:normAutofit fontScale="90000"/>
          </a:bodyPr>
          <a:lstStyle/>
          <a:p>
            <a:r>
              <a:rPr lang="en-US" dirty="0"/>
              <a:t>Practice Listening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170" y="522515"/>
            <a:ext cx="8969829" cy="4238647"/>
          </a:xfrm>
        </p:spPr>
        <p:txBody>
          <a:bodyPr>
            <a:noAutofit/>
          </a:bodyPr>
          <a:lstStyle/>
          <a:p>
            <a:r>
              <a:rPr lang="en-US" sz="2800" dirty="0"/>
              <a:t>Samples</a:t>
            </a:r>
          </a:p>
          <a:p>
            <a:r>
              <a:rPr lang="en-US" sz="2800" dirty="0">
                <a:hlinkClick r:id="rId2"/>
              </a:rPr>
              <a:t>https://www.npr.org/sections/health-shots/2017/07/06/535608442/architecture-of-an-asylum-tracks-history-of-u-s-treatment-of-mental-illness</a:t>
            </a:r>
            <a:endParaRPr lang="en-US" sz="2800" dirty="0"/>
          </a:p>
          <a:p>
            <a:r>
              <a:rPr lang="en-US" sz="2800" dirty="0"/>
              <a:t>Speaking a foreign language (NPR) </a:t>
            </a:r>
            <a:r>
              <a:rPr lang="en-US" sz="2800" dirty="0">
                <a:hlinkClick r:id="rId3"/>
              </a:rPr>
              <a:t>Parlez-vous+français</a:t>
            </a:r>
            <a:endParaRPr lang="en-US" sz="2800" dirty="0"/>
          </a:p>
          <a:p>
            <a:r>
              <a:rPr lang="en-US" sz="2800" dirty="0"/>
              <a:t>Yawning from </a:t>
            </a:r>
            <a:r>
              <a:rPr lang="en-US" sz="2800" dirty="0" err="1"/>
              <a:t>Vsauce</a:t>
            </a:r>
            <a:r>
              <a:rPr lang="en-US" sz="2800" dirty="0"/>
              <a:t> (Clips for Class)</a:t>
            </a:r>
          </a:p>
          <a:p>
            <a:r>
              <a:rPr lang="en-US" sz="2800" dirty="0"/>
              <a:t>Model Questioning Techniques</a:t>
            </a:r>
          </a:p>
        </p:txBody>
      </p:sp>
    </p:spTree>
    <p:extLst>
      <p:ext uri="{BB962C8B-B14F-4D97-AF65-F5344CB8AC3E}">
        <p14:creationId xmlns:p14="http://schemas.microsoft.com/office/powerpoint/2010/main" val="1567835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 taking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1611085"/>
            <a:ext cx="8926286" cy="4506685"/>
          </a:xfrm>
        </p:spPr>
        <p:txBody>
          <a:bodyPr>
            <a:normAutofit fontScale="40000" lnSpcReduction="20000"/>
          </a:bodyPr>
          <a:lstStyle/>
          <a:p>
            <a:endParaRPr lang="en-US" b="0" dirty="0"/>
          </a:p>
          <a:p>
            <a:r>
              <a:rPr lang="en-US" sz="5900" dirty="0"/>
              <a:t>See provided article “Notetaking Tips” </a:t>
            </a:r>
            <a:endParaRPr lang="en-US" sz="5900" b="0" dirty="0"/>
          </a:p>
          <a:p>
            <a:r>
              <a:rPr lang="en-US" sz="5900" dirty="0"/>
              <a:t>See provided article: “Effective Notetaking Dos and Don’ts”</a:t>
            </a:r>
          </a:p>
          <a:p>
            <a:r>
              <a:rPr lang="en-US" sz="5900" b="0" dirty="0"/>
              <a:t>See provided article:“ NOTE-TAKING IN THE 21st CENTURY: TIPS FOR INSTRUCTORS AND STUDENTS” </a:t>
            </a:r>
          </a:p>
          <a:p>
            <a:r>
              <a:rPr lang="en-US" sz="5900" b="0" dirty="0"/>
              <a:t>See provided article: “The Pen is Mightier Than the Keyboard”</a:t>
            </a:r>
          </a:p>
          <a:p>
            <a:pPr lvl="1"/>
            <a:r>
              <a:rPr lang="en-US" sz="5900" dirty="0"/>
              <a:t>The Cornell Method Dartmouth College</a:t>
            </a:r>
          </a:p>
          <a:p>
            <a:pPr lvl="1"/>
            <a:r>
              <a:rPr lang="en-US" sz="5900" dirty="0"/>
              <a:t>Sample Presentation </a:t>
            </a:r>
            <a:endParaRPr lang="en-US" sz="5900" b="0" dirty="0"/>
          </a:p>
          <a:p>
            <a:pPr lvl="1"/>
            <a:r>
              <a:rPr lang="en-US" sz="5900" dirty="0"/>
              <a:t>Sample “Hawk Cornell Notes”</a:t>
            </a:r>
          </a:p>
        </p:txBody>
      </p:sp>
    </p:spTree>
    <p:extLst>
      <p:ext uri="{BB962C8B-B14F-4D97-AF65-F5344CB8AC3E}">
        <p14:creationId xmlns:p14="http://schemas.microsoft.com/office/powerpoint/2010/main" val="1374720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Thinking?  </a:t>
            </a:r>
            <a:br>
              <a:rPr lang="en-US" dirty="0"/>
            </a:br>
            <a:r>
              <a:rPr lang="en-US" dirty="0"/>
              <a:t>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7" y="2015733"/>
            <a:ext cx="7622948" cy="3450613"/>
          </a:xfrm>
        </p:spPr>
        <p:txBody>
          <a:bodyPr>
            <a:noAutofit/>
          </a:bodyPr>
          <a:lstStyle/>
          <a:p>
            <a:r>
              <a:rPr lang="en-US" sz="3200" dirty="0"/>
              <a:t>Critical thinking:  What is It?</a:t>
            </a:r>
          </a:p>
          <a:p>
            <a:r>
              <a:rPr lang="en-US" sz="3200" dirty="0"/>
              <a:t>Critical thinking is a type of critical analysis</a:t>
            </a:r>
          </a:p>
          <a:p>
            <a:r>
              <a:rPr lang="en-US" sz="3200" dirty="0"/>
              <a:t>A purposeful reflective judgment to determine what to think or what to do</a:t>
            </a:r>
          </a:p>
          <a:p>
            <a:r>
              <a:rPr lang="en-US" sz="3200" dirty="0"/>
              <a:t>It is applying what we know to a novel situation</a:t>
            </a:r>
          </a:p>
        </p:txBody>
      </p:sp>
    </p:spTree>
    <p:extLst>
      <p:ext uri="{BB962C8B-B14F-4D97-AF65-F5344CB8AC3E}">
        <p14:creationId xmlns:p14="http://schemas.microsoft.com/office/powerpoint/2010/main" val="855070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I Care?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114" y="2015733"/>
            <a:ext cx="8077199" cy="3450613"/>
          </a:xfrm>
        </p:spPr>
        <p:txBody>
          <a:bodyPr>
            <a:noAutofit/>
          </a:bodyPr>
          <a:lstStyle/>
          <a:p>
            <a:r>
              <a:rPr lang="en-US" sz="3200" dirty="0"/>
              <a:t>It is a key to success for the AP Psychology student. It is a key to success for the AP Psychology student.</a:t>
            </a:r>
          </a:p>
          <a:p>
            <a:r>
              <a:rPr lang="en-US" sz="3200" dirty="0"/>
              <a:t>In both the multiple choice and free response questions on the AP Exam, you will make good use of your critical thinking skills.</a:t>
            </a:r>
          </a:p>
        </p:txBody>
      </p:sp>
    </p:spTree>
    <p:extLst>
      <p:ext uri="{BB962C8B-B14F-4D97-AF65-F5344CB8AC3E}">
        <p14:creationId xmlns:p14="http://schemas.microsoft.com/office/powerpoint/2010/main" val="403007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9830B-3DCC-A945-BA78-251DF27C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30664-3279-3D48-974C-921FA27DC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You can be a genius, but it doesn’t happen by just dropping out when it gets tough.</a:t>
            </a:r>
          </a:p>
        </p:txBody>
      </p:sp>
    </p:spTree>
    <p:extLst>
      <p:ext uri="{BB962C8B-B14F-4D97-AF65-F5344CB8AC3E}">
        <p14:creationId xmlns:p14="http://schemas.microsoft.com/office/powerpoint/2010/main" val="19146332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Jane </a:t>
            </a:r>
            <a:r>
              <a:rPr lang="en-US" dirty="0" err="1"/>
              <a:t>Halonen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029" y="2015733"/>
            <a:ext cx="8860971" cy="4036724"/>
          </a:xfrm>
        </p:spPr>
        <p:txBody>
          <a:bodyPr>
            <a:noAutofit/>
          </a:bodyPr>
          <a:lstStyle/>
          <a:p>
            <a:r>
              <a:rPr lang="en-US" sz="2400" dirty="0"/>
              <a:t>Critical Thinking Companion, Jane </a:t>
            </a:r>
            <a:r>
              <a:rPr lang="en-US" sz="2400" dirty="0" err="1"/>
              <a:t>Halonen</a:t>
            </a:r>
            <a:r>
              <a:rPr lang="en-US" sz="2400" dirty="0"/>
              <a:t>, Worth Publishers</a:t>
            </a:r>
          </a:p>
          <a:p>
            <a:r>
              <a:rPr lang="en-US" sz="2400" dirty="0"/>
              <a:t>Not a new source(read as OLD), but excellent for developing critical thinking skills particularly for the FRQ.  I update ideas for use in my class.</a:t>
            </a:r>
          </a:p>
          <a:p>
            <a:r>
              <a:rPr lang="en-US" sz="2400" dirty="0"/>
              <a:t>I do this in many ways, orally, written, in groups, as outside assignments and much more. (examples with The Brain Session)</a:t>
            </a:r>
          </a:p>
          <a:p>
            <a:r>
              <a:rPr lang="en-US" sz="2400" dirty="0"/>
              <a:t>Other sources are available.  Your suggestions?</a:t>
            </a:r>
          </a:p>
        </p:txBody>
      </p:sp>
    </p:spTree>
    <p:extLst>
      <p:ext uri="{BB962C8B-B14F-4D97-AF65-F5344CB8AC3E}">
        <p14:creationId xmlns:p14="http://schemas.microsoft.com/office/powerpoint/2010/main" val="8856316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362" y="1959428"/>
            <a:ext cx="7581901" cy="1850571"/>
          </a:xfrm>
        </p:spPr>
        <p:txBody>
          <a:bodyPr/>
          <a:lstStyle/>
          <a:p>
            <a:r>
              <a:rPr lang="en-US" dirty="0"/>
              <a:t>Subsequent Session: Making Thinking Visible in the AP Psychology Classroom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3810000"/>
            <a:ext cx="7581901" cy="2026024"/>
          </a:xfrm>
        </p:spPr>
        <p:txBody>
          <a:bodyPr>
            <a:normAutofit/>
          </a:bodyPr>
          <a:lstStyle/>
          <a:p>
            <a:r>
              <a:rPr lang="en-US" sz="4000" dirty="0"/>
              <a:t>And Study Skills will be addressed in later session</a:t>
            </a:r>
          </a:p>
        </p:txBody>
      </p:sp>
    </p:spTree>
    <p:extLst>
      <p:ext uri="{BB962C8B-B14F-4D97-AF65-F5344CB8AC3E}">
        <p14:creationId xmlns:p14="http://schemas.microsoft.com/office/powerpoint/2010/main" val="9285244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4BB32-01D6-DC4B-BCE6-4062DCC8A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171" y="152401"/>
            <a:ext cx="7840663" cy="1132114"/>
          </a:xfrm>
        </p:spPr>
        <p:txBody>
          <a:bodyPr>
            <a:normAutofit fontScale="90000"/>
          </a:bodyPr>
          <a:lstStyle/>
          <a:p>
            <a:r>
              <a:rPr lang="en-US" dirty="0"/>
              <a:t>Recap. . .</a:t>
            </a:r>
            <a:br>
              <a:rPr lang="en-US" dirty="0"/>
            </a:br>
            <a:r>
              <a:rPr lang="en-US" dirty="0"/>
              <a:t>Lessons we can teach our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1325E-0467-BD4F-8B02-A6667959F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657" y="1284515"/>
            <a:ext cx="7601177" cy="4181831"/>
          </a:xfrm>
        </p:spPr>
        <p:txBody>
          <a:bodyPr>
            <a:normAutofit lnSpcReduction="10000"/>
          </a:bodyPr>
          <a:lstStyle/>
          <a:p>
            <a:r>
              <a:rPr lang="en-US" sz="3400" dirty="0"/>
              <a:t>#1 You Can Be A Genius/ How? </a:t>
            </a:r>
          </a:p>
          <a:p>
            <a:r>
              <a:rPr lang="en-US" sz="3400" dirty="0"/>
              <a:t>#2 Self-Control/ Can you teach it?</a:t>
            </a:r>
          </a:p>
          <a:p>
            <a:r>
              <a:rPr lang="en-US" sz="3400" dirty="0"/>
              <a:t>#3 College is </a:t>
            </a:r>
            <a:r>
              <a:rPr lang="en-US" sz="3400" u="sng" dirty="0"/>
              <a:t>not</a:t>
            </a:r>
            <a:r>
              <a:rPr lang="en-US" sz="3400" dirty="0"/>
              <a:t> the 13</a:t>
            </a:r>
            <a:r>
              <a:rPr lang="en-US" sz="3400" baseline="30000" dirty="0"/>
              <a:t>th</a:t>
            </a:r>
            <a:r>
              <a:rPr lang="en-US" sz="3400" dirty="0"/>
              <a:t> Grade</a:t>
            </a:r>
          </a:p>
          <a:p>
            <a:r>
              <a:rPr lang="en-US" sz="3400" dirty="0"/>
              <a:t>#4 Skills, listening, reading, notetaking</a:t>
            </a:r>
          </a:p>
          <a:p>
            <a:r>
              <a:rPr lang="en-US" sz="3400" dirty="0"/>
              <a:t>#5 Thinking, critically and visibly </a:t>
            </a:r>
          </a:p>
          <a:p>
            <a:r>
              <a:rPr lang="en-US" sz="3400" dirty="0"/>
              <a:t>#6 Study Skills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576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A200D-B597-2D46-BC23-06F666C92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GRIT. . </a:t>
            </a:r>
            <a:r>
              <a:rPr lang="en-US"/>
              <a:t>.What’s </a:t>
            </a:r>
            <a:r>
              <a:rPr lang="en-US" dirty="0"/>
              <a:t>next with </a:t>
            </a:r>
            <a:br>
              <a:rPr lang="en-US" dirty="0"/>
            </a:br>
            <a:r>
              <a:rPr lang="en-US" dirty="0"/>
              <a:t>Angela Lee Duckworth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9914F-AA81-C744-8869-C628A51F1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https://www.youtube.com/watch?v=FBM0P1IvlEw</a:t>
            </a:r>
            <a:endParaRPr lang="en-US" dirty="0"/>
          </a:p>
          <a:p>
            <a:endParaRPr lang="en-US" dirty="0"/>
          </a:p>
          <a:p>
            <a:r>
              <a:rPr lang="en-US" dirty="0"/>
              <a:t>Here is another facet of the work of the “GRIT” psychologist.  Let’s watch for just a few minutes.</a:t>
            </a:r>
          </a:p>
          <a:p>
            <a:endParaRPr lang="en-US" dirty="0"/>
          </a:p>
          <a:p>
            <a:r>
              <a:rPr lang="en-US" dirty="0"/>
              <a:t>What is a genius?  Are you  genius?  Are your students geniuses?  How can we help our students become geniuses?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112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5856D-1012-3046-9FB0-F8B6F37DB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174173"/>
            <a:ext cx="8948057" cy="892628"/>
          </a:xfrm>
        </p:spPr>
        <p:txBody>
          <a:bodyPr>
            <a:normAutofit fontScale="90000"/>
          </a:bodyPr>
          <a:lstStyle/>
          <a:p>
            <a:r>
              <a:rPr lang="en-US" dirty="0"/>
              <a:t>It’s Genius! With elbow partners, discuss the following questions.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D402E-3997-F841-866D-0B742D0D8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3" y="609601"/>
            <a:ext cx="8948057" cy="5181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6400" dirty="0"/>
          </a:p>
          <a:p>
            <a:r>
              <a:rPr lang="en-US" sz="9600" dirty="0"/>
              <a:t>Angela Lee Duckworth states, “there is a gap between what kids can do and what they do,” would you agree?</a:t>
            </a:r>
          </a:p>
          <a:p>
            <a:r>
              <a:rPr lang="en-US" sz="9600" dirty="0"/>
              <a:t>Based on work by Catharine Cox (Miles) who studied the historical data on 301 geniuses, what makes a genius?</a:t>
            </a:r>
          </a:p>
          <a:p>
            <a:r>
              <a:rPr lang="en-US" sz="9600" dirty="0"/>
              <a:t>According to Angela Lee Duckworth, what is GRIT?</a:t>
            </a:r>
          </a:p>
          <a:p>
            <a:r>
              <a:rPr lang="en-US" sz="9600" dirty="0"/>
              <a:t>Angela Lee Duckworth states that “skill is what happens when talent is multiplied by effort.”  Do you agree or disagree?</a:t>
            </a:r>
          </a:p>
          <a:p>
            <a:r>
              <a:rPr lang="en-US" sz="9600" dirty="0"/>
              <a:t>What are the steps that can be done to enhance human skill through deliberate practice?  (Four steps)</a:t>
            </a:r>
          </a:p>
          <a:p>
            <a:r>
              <a:rPr lang="en-US" sz="9600" dirty="0"/>
              <a:t>Can you become genius? </a:t>
            </a:r>
          </a:p>
          <a:p>
            <a:r>
              <a:rPr lang="en-US" sz="9600" dirty="0"/>
              <a:t>Can you help your students become geniuses?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288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2291A-EB1E-9E49-B4CE-D9C6322C9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Lesson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D3B48-49BF-6D48-9069-EF722193B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Self-Control</a:t>
            </a:r>
          </a:p>
        </p:txBody>
      </p:sp>
    </p:spTree>
    <p:extLst>
      <p:ext uri="{BB962C8B-B14F-4D97-AF65-F5344CB8AC3E}">
        <p14:creationId xmlns:p14="http://schemas.microsoft.com/office/powerpoint/2010/main" val="1068532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E717D-C385-B846-B9E6-4B6AD3516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371" y="283030"/>
            <a:ext cx="7772400" cy="1436914"/>
          </a:xfrm>
        </p:spPr>
        <p:txBody>
          <a:bodyPr>
            <a:noAutofit/>
          </a:bodyPr>
          <a:lstStyle/>
          <a:p>
            <a:r>
              <a:rPr lang="en-US" sz="3600" dirty="0"/>
              <a:t>self control Strategies for school age children </a:t>
            </a:r>
            <a:br>
              <a:rPr lang="en-US" sz="3600" dirty="0"/>
            </a:br>
            <a:r>
              <a:rPr lang="en-US" sz="3600" dirty="0"/>
              <a:t>Angela Lee Duckworth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6AD36-66B1-5E4C-B8E9-2CFCE4796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71" y="2015734"/>
            <a:ext cx="8098972" cy="397141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hlinkClick r:id="rId2"/>
              </a:rPr>
              <a:t>https://www.youtube.com/watch?v=X1euhGUKIRc</a:t>
            </a:r>
            <a:endParaRPr lang="en-US" dirty="0"/>
          </a:p>
          <a:p>
            <a:r>
              <a:rPr lang="en-US" sz="3900" dirty="0"/>
              <a:t>“The most important scientific discovery about self-control is that it can be taught.” </a:t>
            </a:r>
          </a:p>
          <a:p>
            <a:r>
              <a:rPr lang="en-US" sz="3900" dirty="0"/>
              <a:t>Walter </a:t>
            </a:r>
            <a:r>
              <a:rPr lang="en-US" sz="3900" dirty="0" err="1"/>
              <a:t>Mischel</a:t>
            </a:r>
            <a:r>
              <a:rPr lang="en-US" sz="3900" dirty="0"/>
              <a:t> (</a:t>
            </a:r>
            <a:r>
              <a:rPr lang="en-US" sz="3900" dirty="0" err="1"/>
              <a:t>Marshmellow</a:t>
            </a:r>
            <a:r>
              <a:rPr lang="en-US" sz="3900" dirty="0"/>
              <a:t> Test)</a:t>
            </a:r>
          </a:p>
          <a:p>
            <a:pPr lvl="1"/>
            <a:r>
              <a:rPr lang="en-US" sz="3500" dirty="0"/>
              <a:t>I know! There is a bit of discussion on this research out now.</a:t>
            </a:r>
          </a:p>
          <a:p>
            <a:pPr marL="0" indent="0">
              <a:buNone/>
            </a:pPr>
            <a:endParaRPr lang="en-US" sz="3900" dirty="0"/>
          </a:p>
        </p:txBody>
      </p:sp>
    </p:spTree>
    <p:extLst>
      <p:ext uri="{BB962C8B-B14F-4D97-AF65-F5344CB8AC3E}">
        <p14:creationId xmlns:p14="http://schemas.microsoft.com/office/powerpoint/2010/main" val="103548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E250D-31EB-2E44-96C4-4690E4633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Model of Self-Control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1552F-A54B-584B-87D2-69BC9B046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884324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/>
              <a:t>Situation Selection</a:t>
            </a:r>
          </a:p>
          <a:p>
            <a:r>
              <a:rPr lang="en-US" sz="4000" dirty="0"/>
              <a:t>Situation Modification</a:t>
            </a:r>
          </a:p>
          <a:p>
            <a:r>
              <a:rPr lang="en-US" sz="4000" dirty="0"/>
              <a:t>Selective Attention</a:t>
            </a:r>
          </a:p>
          <a:p>
            <a:r>
              <a:rPr lang="en-US" sz="4000" dirty="0"/>
              <a:t>Cognitive Re-appraisal</a:t>
            </a:r>
          </a:p>
          <a:p>
            <a:r>
              <a:rPr lang="en-US" sz="4000" dirty="0"/>
              <a:t>Response Modulation</a:t>
            </a:r>
          </a:p>
        </p:txBody>
      </p:sp>
    </p:spTree>
    <p:extLst>
      <p:ext uri="{BB962C8B-B14F-4D97-AF65-F5344CB8AC3E}">
        <p14:creationId xmlns:p14="http://schemas.microsoft.com/office/powerpoint/2010/main" val="2664179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8FEB6-36D1-4042-9F59-CBBA43F95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239487"/>
            <a:ext cx="6571343" cy="827314"/>
          </a:xfrm>
        </p:spPr>
        <p:txBody>
          <a:bodyPr/>
          <a:lstStyle/>
          <a:p>
            <a:r>
              <a:rPr lang="en-US" dirty="0"/>
              <a:t>PLAN AHEAD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EE849-E1F9-B04A-87F5-1CC17E576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914401"/>
            <a:ext cx="8556170" cy="4551946"/>
          </a:xfrm>
        </p:spPr>
        <p:txBody>
          <a:bodyPr>
            <a:noAutofit/>
          </a:bodyPr>
          <a:lstStyle/>
          <a:p>
            <a:r>
              <a:rPr lang="en-US" sz="3200" b="1" u="sng" dirty="0">
                <a:solidFill>
                  <a:srgbClr val="FF0000"/>
                </a:solidFill>
              </a:rPr>
              <a:t>W</a:t>
            </a:r>
            <a:r>
              <a:rPr lang="en-US" sz="3200" dirty="0"/>
              <a:t> Today’s study wish:</a:t>
            </a:r>
          </a:p>
          <a:p>
            <a:r>
              <a:rPr lang="en-US" sz="3200" b="1" u="sng" dirty="0">
                <a:solidFill>
                  <a:srgbClr val="FF0000"/>
                </a:solidFill>
              </a:rPr>
              <a:t>O</a:t>
            </a:r>
            <a:r>
              <a:rPr lang="en-US" sz="3200" dirty="0"/>
              <a:t> Best Outcome:</a:t>
            </a:r>
          </a:p>
          <a:p>
            <a:r>
              <a:rPr lang="en-US" sz="3200" b="1" u="sng" dirty="0">
                <a:solidFill>
                  <a:srgbClr val="FF0000"/>
                </a:solidFill>
              </a:rPr>
              <a:t>O</a:t>
            </a:r>
            <a:r>
              <a:rPr lang="en-US" sz="3200" dirty="0"/>
              <a:t> Obstacle:</a:t>
            </a:r>
          </a:p>
          <a:p>
            <a:r>
              <a:rPr lang="en-US" sz="3200" b="1" u="sng" dirty="0">
                <a:solidFill>
                  <a:srgbClr val="FF0000"/>
                </a:solidFill>
              </a:rPr>
              <a:t>P</a:t>
            </a:r>
            <a:r>
              <a:rPr lang="en-US" sz="3200" dirty="0"/>
              <a:t> If, then plan:</a:t>
            </a:r>
          </a:p>
          <a:p>
            <a:pPr lvl="1"/>
            <a:r>
              <a:rPr lang="en-US" sz="2800" dirty="0"/>
              <a:t>If _________________, then____________.</a:t>
            </a:r>
          </a:p>
          <a:p>
            <a:pPr lvl="1"/>
            <a:r>
              <a:rPr lang="en-US" sz="2800" dirty="0"/>
              <a:t>Obstacle (time/place).       Action (to overcome obstacle)</a:t>
            </a:r>
          </a:p>
          <a:p>
            <a:pPr lvl="1"/>
            <a:r>
              <a:rPr lang="en-US" sz="2800" dirty="0"/>
              <a:t>With practice this can become a habit.</a:t>
            </a:r>
          </a:p>
        </p:txBody>
      </p:sp>
    </p:spTree>
    <p:extLst>
      <p:ext uri="{BB962C8B-B14F-4D97-AF65-F5344CB8AC3E}">
        <p14:creationId xmlns:p14="http://schemas.microsoft.com/office/powerpoint/2010/main" val="3158917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5F43A-58AF-8440-ABA8-6FA741290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William James (1899) on the role of habit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0B3A3-2ED5-2E42-B1A7-345671549A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7714" y="1864195"/>
            <a:ext cx="5312228" cy="4188261"/>
          </a:xfrm>
        </p:spPr>
        <p:txBody>
          <a:bodyPr>
            <a:noAutofit/>
          </a:bodyPr>
          <a:lstStyle/>
          <a:p>
            <a:r>
              <a:rPr lang="en-US" sz="2800" dirty="0"/>
              <a:t>Our virtues are habits as much as our vices. . .Our nervous systems have grown to the way in which they have been exercised, just as a sheet of paper . . . Once creased or folded, tends to fall forever afterwards into the same identical fold.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DD2C077-9DAE-934D-9116-43A3481C2A2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2971" y="2111829"/>
            <a:ext cx="2982686" cy="3548742"/>
          </a:xfrm>
        </p:spPr>
      </p:pic>
    </p:spTree>
    <p:extLst>
      <p:ext uri="{BB962C8B-B14F-4D97-AF65-F5344CB8AC3E}">
        <p14:creationId xmlns:p14="http://schemas.microsoft.com/office/powerpoint/2010/main" val="136560402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{4F143DCF-85D8-F049-96BE-D952B03DE5E0}tf10001119</Template>
  <TotalTime>1664</TotalTime>
  <Words>1051</Words>
  <Application>Microsoft Macintosh PowerPoint</Application>
  <PresentationFormat>On-screen Show (4:3)</PresentationFormat>
  <Paragraphs>111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Gill Sans MT</vt:lpstr>
      <vt:lpstr>Gallery</vt:lpstr>
      <vt:lpstr>Skills for Success</vt:lpstr>
      <vt:lpstr>Lesson #1</vt:lpstr>
      <vt:lpstr>GRIT. . .What’s next with  Angela Lee Duckworth</vt:lpstr>
      <vt:lpstr>It’s Genius! With elbow partners, discuss the following questions. </vt:lpstr>
      <vt:lpstr>Lesson #2</vt:lpstr>
      <vt:lpstr>self control Strategies for school age children  Angela Lee Duckworth</vt:lpstr>
      <vt:lpstr>Process Model of Self-Control</vt:lpstr>
      <vt:lpstr>PLAN AHEAD</vt:lpstr>
      <vt:lpstr>William James (1899) on the role of habit formation</vt:lpstr>
      <vt:lpstr>Socratic Seminar</vt:lpstr>
      <vt:lpstr>Open Ended Question from text</vt:lpstr>
      <vt:lpstr>PowerPoint Presentation</vt:lpstr>
      <vt:lpstr>Categories for Additional skills for success</vt:lpstr>
      <vt:lpstr>Listening Skills</vt:lpstr>
      <vt:lpstr>Listening Skills</vt:lpstr>
      <vt:lpstr>Practice Listening Skills</vt:lpstr>
      <vt:lpstr>Note taking Skills</vt:lpstr>
      <vt:lpstr>Critical Thinking?   What is it?</vt:lpstr>
      <vt:lpstr>Why Do I Care?</vt:lpstr>
      <vt:lpstr>Jane Halonen</vt:lpstr>
      <vt:lpstr>Subsequent Session: Making Thinking Visible in the AP Psychology Classroom</vt:lpstr>
      <vt:lpstr>Recap. . . Lessons we can teach our students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for Success</dc:title>
  <dc:creator>setup</dc:creator>
  <cp:lastModifiedBy>Margaret Davidson</cp:lastModifiedBy>
  <cp:revision>60</cp:revision>
  <dcterms:created xsi:type="dcterms:W3CDTF">2015-02-16T20:41:24Z</dcterms:created>
  <dcterms:modified xsi:type="dcterms:W3CDTF">2018-06-23T16:20:24Z</dcterms:modified>
</cp:coreProperties>
</file>